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</p:sldMasterIdLst>
  <p:sldIdLst>
    <p:sldId id="308" r:id="rId14"/>
    <p:sldId id="257" r:id="rId15"/>
    <p:sldId id="260" r:id="rId16"/>
    <p:sldId id="261" r:id="rId17"/>
    <p:sldId id="262" r:id="rId18"/>
    <p:sldId id="258" r:id="rId19"/>
    <p:sldId id="263" r:id="rId20"/>
    <p:sldId id="264" r:id="rId21"/>
    <p:sldId id="265" r:id="rId22"/>
    <p:sldId id="266" r:id="rId23"/>
    <p:sldId id="267" r:id="rId24"/>
    <p:sldId id="311" r:id="rId25"/>
    <p:sldId id="270" r:id="rId26"/>
    <p:sldId id="309" r:id="rId27"/>
    <p:sldId id="310" r:id="rId28"/>
    <p:sldId id="312" r:id="rId29"/>
    <p:sldId id="269" r:id="rId30"/>
    <p:sldId id="271" r:id="rId31"/>
    <p:sldId id="316" r:id="rId32"/>
    <p:sldId id="278" r:id="rId33"/>
    <p:sldId id="275" r:id="rId34"/>
    <p:sldId id="276" r:id="rId35"/>
    <p:sldId id="280" r:id="rId36"/>
    <p:sldId id="273" r:id="rId37"/>
    <p:sldId id="274" r:id="rId38"/>
    <p:sldId id="283" r:id="rId39"/>
    <p:sldId id="286" r:id="rId40"/>
    <p:sldId id="282" r:id="rId41"/>
    <p:sldId id="288" r:id="rId42"/>
    <p:sldId id="313" r:id="rId43"/>
    <p:sldId id="289" r:id="rId44"/>
    <p:sldId id="290" r:id="rId45"/>
    <p:sldId id="287" r:id="rId46"/>
    <p:sldId id="315" r:id="rId47"/>
    <p:sldId id="291" r:id="rId48"/>
    <p:sldId id="292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14" r:id="rId63"/>
    <p:sldId id="259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slide" Target="slides/slide50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8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7593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685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3181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1916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596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447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776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9240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6058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1465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20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465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6526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6E0E3DA-5DF5-4B38-A857-3BD5C2D4A1EE}" type="datetimeFigureOut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B3B9A0E-4C11-4704-B6B1-7535C75FE2D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6457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0379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82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5748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4482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4758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988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94884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75516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6600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165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9151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6E0E3DA-5DF5-4B38-A857-3BD5C2D4A1EE}" type="datetimeFigureOut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B3B9A0E-4C11-4704-B6B1-7535C75FE2D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900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84361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5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0800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37428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68573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4271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34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6663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143145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2496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9647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6E0E3DA-5DF5-4B38-A857-3BD5C2D4A1EE}" type="datetimeFigureOut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B3B9A0E-4C11-4704-B6B1-7535C75FE2D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809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9729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97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070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2046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6017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3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73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24493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79253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367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6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7800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9588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940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441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35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37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94694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6917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813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6404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1425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226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8087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6607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8565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4515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33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081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52451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655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459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485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331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626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94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625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206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512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039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159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86410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841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231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58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649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77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570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3015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012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5732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909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552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46908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0343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8165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288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58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235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374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44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782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785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192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31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82706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2854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424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5034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8744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4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531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1954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0855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0252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0566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2718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68888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1089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876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793924B-A014-4E92-AFFB-4F8949CEB8A3}" type="datetime1">
              <a:rPr lang="en-US"/>
              <a:pPr/>
              <a:t>1/31/2018</a:t>
            </a:fld>
            <a:endParaRPr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0597E9-011E-48D9-B9BF-5A8AA072112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0927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69FC2A-096C-4835-9C64-89EE0202523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6064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389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A21FDE-88B5-484A-89AC-337393EBEDA2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78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1C0D01-468F-4EF7-AB40-0AF13C7F4DA8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2242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C400A9-31C0-4A58-B780-C588F5D97649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738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FFAB27-1CDD-4B86-8FDD-3BB829D71BE7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753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B50679-08F9-4E39-893F-45A960C22B9E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251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6078D-D056-4E75-B7F5-60D763043A2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118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294A33-2D2D-4E15-982B-60D0852212B4}" type="datetime1">
              <a:rPr lang="en-US" smtClean="0">
                <a:solidFill>
                  <a:srgbClr val="F4E7ED"/>
                </a:solidFill>
              </a:rPr>
              <a:pPr/>
              <a:t>1/31/2018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4E7E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F4E7ED"/>
                </a:solidFill>
              </a:rPr>
              <a:pPr/>
              <a:t>‹#›</a:t>
            </a:fld>
            <a:endParaRPr lang="en-US">
              <a:solidFill>
                <a:srgbClr val="F4E7ED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6368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1FA32-B4FD-4CCD-BCC5-7364411AFA8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387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2CE8903-7CF1-4554-AA5F-7F7F183A536D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881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856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327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546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8884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00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660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0621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43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452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6701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66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B5CE2-49BC-4ABB-BD72-874B7CF84ABD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9DC4A-3462-4B77-868A-A1A47604C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5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1/31/2018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07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40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272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6E0E3DA-5DF5-4B38-A857-3BD5C2D4A1EE}" type="datetimeFigureOut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B3B9A0E-4C11-4704-B6B1-7535C75FE2D4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82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2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92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5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5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3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21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D60CAF1-8F98-4E77-853B-D61F6509004C}" type="datetime1">
              <a:rPr lang="en-US" smtClean="0">
                <a:solidFill>
                  <a:srgbClr val="B13F9A"/>
                </a:solidFill>
              </a:rPr>
              <a:pPr/>
              <a:t>1/31/2018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7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78DECA-C654-4118-8E39-9454102A864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1/31/2018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02C645-996A-41D1-AB24-85860D2155C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15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C:\Documents and Settings\Administrator\My Documents\My Scans\2011-06 (ŽæÆä)\scan0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78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867400" y="5791200"/>
            <a:ext cx="28194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/>
              </a:rPr>
              <a:t>احیاء نوزاد 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632438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332656"/>
            <a:ext cx="66800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چرا نوزادان نارس در معرض خطر بیشتری قرار دارند؟</a:t>
            </a:r>
          </a:p>
        </p:txBody>
      </p:sp>
      <p:pic>
        <p:nvPicPr>
          <p:cNvPr id="46082" name="Picture 2" descr="C:\Users\Sony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6984776" cy="45365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10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043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11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53635"/>
            <a:ext cx="4143404" cy="6386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Title 2"/>
          <p:cNvSpPr txBox="1">
            <a:spLocks/>
          </p:cNvSpPr>
          <p:nvPr/>
        </p:nvSpPr>
        <p:spPr>
          <a:xfrm>
            <a:off x="955964" y="121755"/>
            <a:ext cx="1905000" cy="10347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rtl="1"/>
            <a:r>
              <a:rPr lang="ar-SA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کلیات مراحل احیاء 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3964" y="1752600"/>
            <a:ext cx="3429000" cy="188199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Unicode"/>
                <a:ea typeface="+mn-ea"/>
                <a:cs typeface="Arial"/>
              </a:rPr>
              <a:t>آیا سن حاملگی ترم است؟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Unicode"/>
                <a:ea typeface="+mn-ea"/>
                <a:cs typeface="Arial"/>
              </a:rPr>
              <a:t>آیا از مکونیوم پاک است؟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Unicode"/>
                <a:ea typeface="+mn-ea"/>
                <a:cs typeface="Arial"/>
              </a:rPr>
              <a:t>آیا تنفس و یا گریه میکند؟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Unicode"/>
                <a:ea typeface="+mn-ea"/>
                <a:cs typeface="Arial"/>
              </a:rPr>
              <a:t>آیا تون عضلانی مناسب است؟</a:t>
            </a:r>
          </a:p>
        </p:txBody>
      </p:sp>
    </p:spTree>
    <p:extLst>
      <p:ext uri="{BB962C8B-B14F-4D97-AF65-F5344CB8AC3E}">
        <p14:creationId xmlns:p14="http://schemas.microsoft.com/office/powerpoint/2010/main" val="28472373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12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6572296" cy="5481678"/>
          </a:xfrm>
          <a:prstGeom prst="rect">
            <a:avLst/>
          </a:prstGeom>
          <a:noFill/>
          <a:ln w="38100">
            <a:solidFill>
              <a:srgbClr val="CC66FF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2209800" y="304800"/>
            <a:ext cx="41148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93192" lvl="1" algn="r" rtl="1">
              <a:lnSpc>
                <a:spcPct val="150000"/>
              </a:lnSpc>
              <a:spcBef>
                <a:spcPts val="324"/>
              </a:spcBef>
              <a:buClr>
                <a:srgbClr val="FF3300"/>
              </a:buClr>
            </a:pPr>
            <a:r>
              <a:rPr lang="fa-I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تامین گرمای مناسب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70930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13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1727" y="565150"/>
            <a:ext cx="7252855" cy="577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93192" lvl="1" algn="ctr" rtl="1">
              <a:lnSpc>
                <a:spcPct val="150000"/>
              </a:lnSpc>
              <a:spcBef>
                <a:spcPts val="324"/>
              </a:spcBef>
              <a:buClr>
                <a:srgbClr val="FF3300"/>
              </a:buClr>
            </a:pPr>
            <a:r>
              <a:rPr lang="fa-I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وضعیت </a:t>
            </a:r>
            <a:r>
              <a:rPr lang="fa-IR" sz="2400" b="1" dirty="0">
                <a:latin typeface="Arial" panose="020B0604020202020204" pitchFamily="34" charset="0"/>
                <a:cs typeface="Arial" panose="020B0604020202020204" pitchFamily="34" charset="0"/>
              </a:rPr>
              <a:t>مناسب، تمیز کردن راه هوای( در صورت نیاز</a:t>
            </a:r>
            <a:r>
              <a:rPr lang="fa-I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a-I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582" y="1676400"/>
            <a:ext cx="7239000" cy="467679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626493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28600" y="500042"/>
            <a:ext cx="7696200" cy="9175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rtl="1"/>
            <a:r>
              <a:rPr lang="fa-IR" sz="2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نحوه تمیز کردن راه هوایی در شرایط بدون مکونیوم</a:t>
            </a:r>
            <a:r>
              <a:rPr lang="en-US" sz="2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:\2011-06 (ŽæÆä)\scan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7813" y="1676399"/>
            <a:ext cx="5214974" cy="48077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602341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15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7215238" cy="49006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Title 2"/>
          <p:cNvSpPr txBox="1">
            <a:spLocks/>
          </p:cNvSpPr>
          <p:nvPr/>
        </p:nvSpPr>
        <p:spPr>
          <a:xfrm>
            <a:off x="381000" y="381000"/>
            <a:ext cx="7215238" cy="9175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rtl="1"/>
            <a:r>
              <a:rPr lang="fa-I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خشک کردن، تحریک تنفس و دوباره وضعیت دادن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513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16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6858047" cy="514353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itle 2"/>
          <p:cNvSpPr txBox="1">
            <a:spLocks/>
          </p:cNvSpPr>
          <p:nvPr/>
        </p:nvSpPr>
        <p:spPr>
          <a:xfrm>
            <a:off x="304800" y="381000"/>
            <a:ext cx="7696200" cy="9175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rtl="1"/>
            <a:r>
              <a:rPr lang="fa-IR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روشهای دیگری برای تحریک تنفس در نوزاد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0909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17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2945" y="533400"/>
            <a:ext cx="5762352" cy="5715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093112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18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F:\New bornKetab\کتاب تا30تیر\tartibe tasavir\fasle 15\23(15-1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7116548" cy="5089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Title 2"/>
          <p:cNvSpPr txBox="1">
            <a:spLocks/>
          </p:cNvSpPr>
          <p:nvPr/>
        </p:nvSpPr>
        <p:spPr>
          <a:xfrm>
            <a:off x="304800" y="274638"/>
            <a:ext cx="7116548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300" b="1" i="0" u="none" kern="120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وجود مکونیوم و بد حالی نوزاد</a:t>
            </a:r>
            <a:r>
              <a:rPr kumimoji="0" lang="en-US" sz="2800" b="1" i="0" u="none" kern="120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sz="2800" b="1" i="0" u="none" kern="120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2800" b="1" i="0" u="non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74231" y="6290040"/>
            <a:ext cx="2347117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cs typeface="Arial"/>
              </a:rPr>
              <a:t>کاتتر </a:t>
            </a: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cs typeface="Arial"/>
              </a:rPr>
              <a:t>شماره</a:t>
            </a:r>
            <a:r>
              <a:rPr lang="en-US" sz="2000" b="1" kern="0" dirty="0">
                <a:solidFill>
                  <a:prstClr val="black"/>
                </a:solidFill>
                <a:latin typeface="Lucida Sans Unicode"/>
              </a:rPr>
              <a:t> </a:t>
            </a:r>
            <a:r>
              <a:rPr lang="en-US" sz="2000" b="1" kern="0" dirty="0" smtClean="0">
                <a:solidFill>
                  <a:prstClr val="black"/>
                </a:solidFill>
                <a:latin typeface="Lucida Sans Unicode"/>
              </a:rPr>
              <a:t>F </a:t>
            </a: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cs typeface="Arial"/>
              </a:rPr>
              <a:t> </a:t>
            </a:r>
            <a:r>
              <a: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cs typeface="Arial"/>
              </a:rPr>
              <a:t>14- 12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513018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19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28604"/>
            <a:ext cx="7358114" cy="58579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112051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ony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43000"/>
            <a:ext cx="7410400" cy="5166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971600" y="391180"/>
            <a:ext cx="7410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a-IR" sz="2800" b="1" dirty="0" smtClean="0">
                <a:solidFill>
                  <a:prstClr val="black"/>
                </a:solidFill>
                <a:latin typeface="Arial" pitchFamily="34" charset="0"/>
              </a:rPr>
              <a:t> چرا باید احیا نوزاد را یاد بگیریم؟</a:t>
            </a:r>
            <a:endParaRPr lang="en-US" sz="2800" b="1" dirty="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4262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20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4800" y="1855113"/>
            <a:ext cx="7696200" cy="44012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فشار دستگاه ساکشن بیشتر از </a:t>
            </a:r>
            <a:r>
              <a:rPr kumimoji="0" lang="fa-IR" sz="2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100 میلی متر جیوه </a:t>
            </a: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نباشد.</a:t>
            </a:r>
          </a:p>
          <a:p>
            <a:pPr marL="457200" marR="0" lvl="0" indent="-45720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fa-I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fa-I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ساکشن شدید و عمیق انجام نشود.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fa-I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fa-I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a-I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چنانچه طی عمل ساکشن برادیکاردی ایجاد شد عمل ساکشن قطع شود و ضربان قلب دوباره کنترل گردد.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46564" y="609600"/>
            <a:ext cx="4419600" cy="5847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فراموش نشود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409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21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642918"/>
            <a:ext cx="6172200" cy="5605482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893848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22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04664"/>
            <a:ext cx="7086600" cy="583264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884395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23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28604"/>
            <a:ext cx="4286280" cy="60007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90655" y="533400"/>
            <a:ext cx="2971800" cy="32316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fa-IR" sz="2400" b="1" dirty="0" smtClean="0">
              <a:solidFill>
                <a:prstClr val="black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r" rt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a-IR" sz="2400" b="1" dirty="0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دادن جریان آزاد اکسیژن</a:t>
            </a:r>
            <a:endParaRPr lang="en-US" sz="24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a-IR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ماسک اکسیژن </a:t>
            </a:r>
            <a:endParaRPr lang="en-US" sz="24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a-IR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بگ بیهوشی </a:t>
            </a: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a-IR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دستگاه احیا تی پیس</a:t>
            </a:r>
            <a:endParaRPr lang="en-US" sz="24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a-IR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a-IR" sz="2400" b="1" u="sng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لوله اکسیژن </a:t>
            </a:r>
            <a:endParaRPr lang="en-US" sz="24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53000" y="3930134"/>
            <a:ext cx="2909455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" rtl="1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a-IR" sz="2400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342900" indent="-342900" algn="just" rtl="1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sz="24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تجویز جریان آزاد اکسیژن توسط ماسک متصل به آمبوبگ قابل اعتماد نیست.</a:t>
            </a:r>
          </a:p>
          <a:p>
            <a:pPr algn="just" rtl="1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4384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24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3568" y="1072481"/>
            <a:ext cx="6784032" cy="44012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dirty="0" smtClean="0">
              <a:solidFill>
                <a:schemeClr val="tx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انواع مختلف وسایل احیا برای تهویه نوزاد</a:t>
            </a:r>
            <a:endParaRPr lang="en-US" sz="3200" b="1" dirty="0" smtClean="0">
              <a:solidFill>
                <a:schemeClr val="accent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ctr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آمبوبگ</a:t>
            </a:r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571500" indent="-571500" algn="ctr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571500" indent="-571500" algn="ctr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بگ بیهوشی</a:t>
            </a:r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571500" indent="-571500" algn="ctr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algn="ctr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دستگاه احیا تی پیس</a:t>
            </a:r>
          </a:p>
          <a:p>
            <a:pPr marL="571500" indent="-571500" algn="ctr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10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25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3657600" cy="286228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4" name="Picture 2" descr="I:\2011-06 (ŽæÆä)\scan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28600"/>
            <a:ext cx="3505200" cy="286228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Picture 2" descr="I:\2011-06 (ŽæÆä)\scan0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2032" y="3429000"/>
            <a:ext cx="6912768" cy="310665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620117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26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7072361" cy="55864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542536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27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37" y="152399"/>
            <a:ext cx="4156363" cy="335280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4" name="Picture 2" descr="I:\2011-06 (ŽæÆä)\scan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57600"/>
            <a:ext cx="4116168" cy="302029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422270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28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C:\Documents and Settings\Administrator\My Documents\My Scans\2011-06 (ŽæÆä)\scan0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76672"/>
            <a:ext cx="4248472" cy="590465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047173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:\2011-06 (ŽæÆä)\scan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8669" y="1143000"/>
            <a:ext cx="6643734" cy="36530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058669" y="199094"/>
            <a:ext cx="6643734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smtClean="0">
                <a:solidFill>
                  <a:schemeClr val="tx1"/>
                </a:solidFill>
                <a:ea typeface="Calibri" pitchFamily="34" charset="0"/>
              </a:rPr>
              <a:t>چگونگی قرار دادن ماسک روی صورت نوزاد</a:t>
            </a: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058669" y="5075584"/>
            <a:ext cx="6643734" cy="120032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a-IR" sz="2400" b="1" dirty="0" smtClean="0">
                <a:solidFill>
                  <a:prstClr val="black"/>
                </a:solidFill>
                <a:ea typeface="Calibri" pitchFamily="34" charset="0"/>
              </a:rPr>
              <a:t>بهترین معیار کیپ شدن ماسک و تهویه مناسب ریه ها ، بهبود ضربان قلب، رنگ و تون عضلانی نوزاد است</a:t>
            </a:r>
            <a:r>
              <a:rPr lang="en-US" sz="2400" b="1" dirty="0" smtClean="0">
                <a:solidFill>
                  <a:prstClr val="black"/>
                </a:solidFill>
                <a:ea typeface="Calibri" pitchFamily="34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3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476672"/>
            <a:ext cx="7200800" cy="1682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خفگی حین زایمان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(Birth Asphyxia)</a:t>
            </a:r>
            <a:r>
              <a:rPr lang="fa-IR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یکی از عوامل اصلی مرگ ومیر نوزادان در سراسر  دنیا است.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Sony\Desktop\original_Treating_meconium_aspiration05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492896"/>
            <a:ext cx="5688632" cy="3888432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3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5888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My Documents\My Scans\2011-06 (ŽæÆä)\scan01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643050"/>
            <a:ext cx="7315201" cy="40719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286000" y="530820"/>
            <a:ext cx="3778023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تعداد تنفس در دقیقه</a:t>
            </a:r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276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:\2011-06 (ŽæÆä)\scan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7200800" cy="56886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93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:\2011-06 (ŽæÆä)\scan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929618" cy="564360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714348" y="5753416"/>
            <a:ext cx="243368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لوله تغذیه شماره</a:t>
            </a:r>
            <a:r>
              <a:rPr lang="en-US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fa-IR" sz="24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7958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33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8640"/>
            <a:ext cx="5760640" cy="64807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2209800" y="2884721"/>
            <a:ext cx="1671680" cy="307777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سرنگ 20 سی سی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06789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34</a:t>
            </a:fld>
            <a:endParaRPr lang="en-US">
              <a:solidFill>
                <a:srgbClr val="B13F9A"/>
              </a:solidFill>
            </a:endParaRPr>
          </a:p>
        </p:txBody>
      </p:sp>
      <p:pic>
        <p:nvPicPr>
          <p:cNvPr id="3" name="Picture 2" descr="I:\2011-06 (ŽæÆä)\scan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19200"/>
            <a:ext cx="6526508" cy="5400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20706473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548680"/>
            <a:ext cx="677140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smtClean="0">
                <a:solidFill>
                  <a:srgbClr val="F4E7ED">
                    <a:lumMod val="50000"/>
                  </a:srgbClr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در چه مواردی شروع فشردن قفسه سینه ضرورت دارد؟</a:t>
            </a:r>
            <a:endParaRPr lang="en-US" sz="2800" b="1" dirty="0" smtClean="0">
              <a:solidFill>
                <a:srgbClr val="F4E7ED">
                  <a:lumMod val="50000"/>
                </a:srgbClr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1026" name="Picture 2" descr="C:\Users\Sony\Desktop\5_p_4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7445970" cy="50938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6335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ny\Desktop\adnc496392.fi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-7156" y="34636"/>
            <a:ext cx="3610283" cy="878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285750" lvl="0" indent="-285750" algn="r" rt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چرا فشردن قفسه سینه را انجام می دهیم؟</a:t>
            </a:r>
          </a:p>
          <a:p>
            <a:pPr marL="285750" lvl="0" indent="-285750" algn="r" rt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 فشردن قفسه سینه چیست؟</a:t>
            </a:r>
            <a:endParaRPr lang="en-US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9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7416824" cy="53285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490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7488832" cy="46805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47664" y="692696"/>
            <a:ext cx="5522667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تعداد افراد مورد نیاز برای فشردن قفسه سینه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07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6840760" cy="53285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619672" y="332656"/>
            <a:ext cx="51125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روشهای فشردن قفسه سینه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6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ny\Documents\Scanned Documents\Image (3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4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960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3528" y="558973"/>
            <a:ext cx="741682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در هر دو روش توجه به نکات زیر ضروری است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وضعیت بدن نوزاد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ایجاد یک سطح سفت برای حمایت از پشت نوزاد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کشیدگی مختصر گردن به عقب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فشردن قفسه سینه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محل فشار، عمق و تعداد آن در هردو یکسان است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5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5184576" cy="47525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15616" y="404664"/>
            <a:ext cx="5570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محل قرار گیری شست یا انگشتان بر روی قفسه سینه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5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6480720" cy="518457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259632" y="404664"/>
            <a:ext cx="60486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نحوه قرارگیری شست در فشردن قفسه سینه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6192688" cy="43924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31640" y="692696"/>
            <a:ext cx="5940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نحوه قرار دادن انگشتان شست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20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0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6336704" cy="453650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1763688" y="980728"/>
            <a:ext cx="4924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روش دو انگشتی در فشردن قفسه سینه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9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6552728" cy="51125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539552" y="476672"/>
            <a:ext cx="655272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روش دو انگشتی در فشردن قفسه سینه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6480720" cy="43924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99592" y="620688"/>
            <a:ext cx="5976664" cy="461665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برای فشردن قفسه سینه چه مقدار فشار بکار ببریم؟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4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916832"/>
            <a:ext cx="3657600" cy="42553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9600" y="772180"/>
            <a:ext cx="7272808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هنگام فشردن قفسه سینه انگشتان یا شست را بر ندارید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M:\2011-06 (ŽæÆä)\scan0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916832"/>
            <a:ext cx="3657600" cy="42553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431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2011-06 (ŽæÆä)\scan0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5544616" cy="47525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403648" y="476672"/>
            <a:ext cx="5399584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خطرات فشردن قفسه سینه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2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M:\scan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7601272" cy="35283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836712"/>
            <a:ext cx="7601272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هماهنگی فشردن قفسه سینه با تهویه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ony\Documents\Scanned Documents\Image (3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6990457" cy="2304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88184" y="422811"/>
            <a:ext cx="7561686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چه اتفاقی بطور طبیعی در زمان تولد امکان گرفتن اکسیژن از ریه ها را برای نوزاد فراهم می کند؟</a:t>
            </a:r>
            <a:endParaRPr lang="en-US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Sony\Documents\Scanned Documents\Image (3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89040"/>
            <a:ext cx="7056784" cy="2592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5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792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OONAK\Desktop\Image (2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543800" cy="746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70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New bornKetab\کتاب تا30تیر\imageketab\22a\gi-newborn-with-moth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38" y="1"/>
            <a:ext cx="9215438" cy="6857999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162800" y="1524000"/>
            <a:ext cx="186942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3200" b="1" dirty="0" smtClean="0">
                <a:ln w="24500" cmpd="dbl">
                  <a:solidFill>
                    <a:srgbClr val="DA1F28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DA1F28">
                        <a:tint val="10000"/>
                        <a:satMod val="155000"/>
                      </a:srgbClr>
                    </a:gs>
                    <a:gs pos="60000">
                      <a:srgbClr val="DA1F28">
                        <a:tint val="30000"/>
                        <a:satMod val="155000"/>
                      </a:srgbClr>
                    </a:gs>
                    <a:gs pos="100000">
                      <a:srgbClr val="DA1F28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Lucida Sans Unicode"/>
              </a:rPr>
              <a:t>خسته نباشید</a:t>
            </a:r>
            <a:endParaRPr lang="en-US" sz="3200" b="1" dirty="0">
              <a:ln w="24500" cmpd="dbl">
                <a:solidFill>
                  <a:srgbClr val="DA1F28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DA1F28">
                      <a:tint val="10000"/>
                      <a:satMod val="155000"/>
                    </a:srgbClr>
                  </a:gs>
                  <a:gs pos="60000">
                    <a:srgbClr val="DA1F28">
                      <a:tint val="30000"/>
                      <a:satMod val="155000"/>
                    </a:srgbClr>
                  </a:gs>
                  <a:gs pos="100000">
                    <a:srgbClr val="DA1F28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98503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ony\Documents\Scanned Documents\Image (4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09600"/>
            <a:ext cx="7173416" cy="5586537"/>
          </a:xfrm>
          <a:prstGeom prst="rect">
            <a:avLst/>
          </a:prstGeom>
          <a:solidFill>
            <a:sysClr val="window" lastClr="FFFFFF"/>
          </a:solidFill>
          <a:ln w="40000" cap="flat" cmpd="sng" algn="ctr">
            <a:solidFill>
              <a:sysClr val="windowText" lastClr="000000"/>
            </a:solidFill>
            <a:prstDash val="solid"/>
          </a:ln>
          <a:effectLst/>
        </p:spPr>
      </p:pic>
    </p:spTree>
    <p:extLst>
      <p:ext uri="{BB962C8B-B14F-4D97-AF65-F5344CB8AC3E}">
        <p14:creationId xmlns:p14="http://schemas.microsoft.com/office/powerpoint/2010/main" val="15209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95536" y="390355"/>
            <a:ext cx="7148264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a-IR" sz="28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اگر نوزادی بلافاصله بعد از تحریک شروع به تنفس نکند، احتمالا وقفه تنفسی از نوع ثانویه پیش آمده و نیازمند تهویه با فشار مثبت است و ادامه تحریک کمکی به شروع تنفس نخواهد کرد</a:t>
            </a:r>
            <a:r>
              <a:rPr lang="fa-IR" sz="28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en-US" sz="2800" b="1" dirty="0" smtClean="0">
              <a:solidFill>
                <a:prstClr val="black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7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4267200"/>
            <a:ext cx="7148264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rtl="1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a-IR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تنفس اولین علامت حیاتی است که بدنبال محرومیت از اکسیژن در نوزاد کاهش پیدا می کند. 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076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939784"/>
          </a:xfrm>
        </p:spPr>
        <p:txBody>
          <a:bodyPr>
            <a:normAutofit/>
          </a:bodyPr>
          <a:lstStyle/>
          <a:p>
            <a:pPr algn="ctr" rtl="1"/>
            <a:r>
              <a:rPr lang="fa-I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پیش بینی نیاز به احیاء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857364"/>
            <a:ext cx="7488832" cy="2590614"/>
          </a:xfrm>
        </p:spPr>
        <p:txBody>
          <a:bodyPr>
            <a:noAutofit/>
          </a:bodyPr>
          <a:lstStyle/>
          <a:p>
            <a:pPr algn="just" rtl="1">
              <a:lnSpc>
                <a:spcPct val="200000"/>
              </a:lnSpc>
            </a:pPr>
            <a:r>
              <a:rPr lang="fa-IR" b="1" dirty="0" smtClean="0">
                <a:latin typeface="Arial" pitchFamily="34" charset="0"/>
                <a:cs typeface="Arial" pitchFamily="34" charset="0"/>
              </a:rPr>
              <a:t>ارزیابی دقیق از الگوی ضربان قلب جنین  در حین تولد میتواند ماما را ازنظر نیاز احتمالی به احیاء ، هوشیار کند.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 rtl="1">
              <a:lnSpc>
                <a:spcPct val="200000"/>
              </a:lnSpc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 rtl="1">
              <a:lnSpc>
                <a:spcPct val="200000"/>
              </a:lnSpc>
            </a:pPr>
            <a:r>
              <a:rPr lang="fa-IR" b="1" dirty="0" smtClean="0">
                <a:latin typeface="Arial" pitchFamily="34" charset="0"/>
                <a:cs typeface="Arial" pitchFamily="34" charset="0"/>
              </a:rPr>
              <a:t>شناسایی  عوامل خطر نیاز به احیاء</a:t>
            </a:r>
          </a:p>
          <a:p>
            <a:pPr lvl="1" algn="just" rtl="1">
              <a:lnSpc>
                <a:spcPct val="200000"/>
              </a:lnSpc>
            </a:pPr>
            <a:endParaRPr lang="en-U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8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162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7704856" cy="1682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  <a:buFont typeface="Wingdings" pitchFamily="2" charset="2"/>
              <a:buChar char="q"/>
            </a:pPr>
            <a:r>
              <a:rPr lang="fa-IR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با شناسایی  عوامل خطر می توان نیاز به احیاء را در اغلب موارد پیش بینی کرد. </a:t>
            </a:r>
            <a:endParaRPr lang="en-US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C:\Users\Sony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92896"/>
            <a:ext cx="6696744" cy="41044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97E9-011E-48D9-B9BF-5A8AA0721120}" type="slidenum">
              <a:rPr lang="en-US" smtClean="0">
                <a:solidFill>
                  <a:srgbClr val="B13F9A"/>
                </a:solidFill>
              </a:rPr>
              <a:pPr/>
              <a:t>9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8877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7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8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9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542</Words>
  <Application>Microsoft Office PowerPoint</Application>
  <PresentationFormat>On-screen Show (4:3)</PresentationFormat>
  <Paragraphs>102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51</vt:i4>
      </vt:variant>
    </vt:vector>
  </HeadingPairs>
  <TitlesOfParts>
    <vt:vector size="64" baseType="lpstr">
      <vt:lpstr>Office Theme</vt:lpstr>
      <vt:lpstr>Opulent</vt:lpstr>
      <vt:lpstr>1_Opulent</vt:lpstr>
      <vt:lpstr>2_Opulent</vt:lpstr>
      <vt:lpstr>3_Opulent</vt:lpstr>
      <vt:lpstr>4_Opulent</vt:lpstr>
      <vt:lpstr>5_Opulent</vt:lpstr>
      <vt:lpstr>6_Opulent</vt:lpstr>
      <vt:lpstr>1_Office Theme</vt:lpstr>
      <vt:lpstr>2_Office Theme</vt:lpstr>
      <vt:lpstr>7_Opulent</vt:lpstr>
      <vt:lpstr>8_Opulent</vt:lpstr>
      <vt:lpstr>9_Opulent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پیش بینی نیاز به احیاء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ROONAK</dc:creator>
  <cp:lastModifiedBy>ROONAK</cp:lastModifiedBy>
  <cp:revision>31</cp:revision>
  <dcterms:created xsi:type="dcterms:W3CDTF">2018-01-30T15:51:57Z</dcterms:created>
  <dcterms:modified xsi:type="dcterms:W3CDTF">2018-01-31T20:20:06Z</dcterms:modified>
</cp:coreProperties>
</file>